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0375900" cy="58547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19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23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3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4.png" Type="http://schemas.openxmlformats.org/officeDocument/2006/relationships/image"/><Relationship Id="rId4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.png" Type="http://schemas.openxmlformats.org/officeDocument/2006/relationships/image"/><Relationship Id="rId4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Relationship Id="rId7" Target="../media/image12.png" Type="http://schemas.openxmlformats.org/officeDocument/2006/relationships/image"/><Relationship Id="rId8" Target="../media/image13.pn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1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2000" b="2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t="2000" b="2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sp>
        <p:nvSpPr>
          <p:cNvPr name="AutoShape 6" id="6"/>
          <p:cNvSpPr/>
          <p:nvPr/>
        </p:nvSpPr>
        <p:spPr>
          <a:xfrm>
            <a:off x="3619500" y="749300"/>
            <a:ext cx="3111500" cy="0"/>
          </a:xfrm>
          <a:prstGeom prst="rect">
            <a:avLst/>
          </a:prstGeom>
          <a:solidFill>
            <a:srgbClr val="000000"/>
          </a:solidFill>
        </p:spPr>
      </p:sp>
      <p:sp>
        <p:nvSpPr>
          <p:cNvPr name="TextBox 7" id="7"/>
          <p:cNvSpPr txBox="true"/>
          <p:nvPr/>
        </p:nvSpPr>
        <p:spPr>
          <a:xfrm>
            <a:off x="495300" y="927100"/>
            <a:ext cx="7340600" cy="9144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2500"/>
              </a:lnSpc>
              <a:defRPr/>
            </a:pPr>
            <a:r>
              <a:rPr lang="en"/>
              <a:t/>
            </a:r>
            <a:r>
              <a:rPr lang="en-US" sz="3200" b="true">
                <a:solidFill>
                  <a:srgbClr val="8FD1FF"/>
                </a:solidFill>
                <a:latin typeface="Poppins"/>
              </a:rPr>
              <a:t>Air Jordan Airlines: A Vision for the Future of Aviation</a:t>
            </a:r>
            <a:endParaRPr lang="en-US" sz="1100"/>
          </a:p>
        </p:txBody>
      </p:sp>
      <p:sp>
        <p:nvSpPr>
          <p:cNvPr name="TextBox 8" id="8"/>
          <p:cNvSpPr txBox="true"/>
          <p:nvPr/>
        </p:nvSpPr>
        <p:spPr>
          <a:xfrm>
            <a:off x="495300" y="2806700"/>
            <a:ext cx="7340600" cy="4572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2400" b="false">
                <a:solidFill>
                  <a:srgbClr val="FFFFFF"/>
                </a:solidFill>
                <a:latin typeface="Poppins"/>
              </a:rPr>
              <a:t>Presenter: Solomon Feleke</a:t>
            </a:r>
            <a:endParaRPr lang="en-US" sz="1100"/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1000" b="1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22000" r="22000"/>
          <a:stretch>
            <a:fillRect/>
          </a:stretch>
        </p:blipFill>
        <p:spPr>
          <a:xfrm rot="-180000">
            <a:off x="546100" y="1257300"/>
            <a:ext cx="3416300" cy="3416300"/>
          </a:xfrm>
          <a:prstGeom prst="rect">
            <a:avLst/>
          </a:prstGeom>
        </p:spPr>
      </p:pic>
      <p:sp>
        <p:nvSpPr>
          <p:cNvPr name="AutoShape 6" id="6"/>
          <p:cNvSpPr/>
          <p:nvPr/>
        </p:nvSpPr>
        <p:spPr>
          <a:xfrm>
            <a:off x="5384800" y="2628900"/>
            <a:ext cx="635000" cy="25400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TextBox 7" id="7"/>
          <p:cNvSpPr txBox="true"/>
          <p:nvPr/>
        </p:nvSpPr>
        <p:spPr>
          <a:xfrm>
            <a:off x="5384800" y="1231900"/>
            <a:ext cx="3810000" cy="12192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4285"/>
              </a:lnSpc>
              <a:defRPr/>
            </a:pPr>
            <a:r>
              <a:rPr lang="en"/>
              <a:t/>
            </a:r>
            <a:r>
              <a:rPr lang="en-US" sz="2800" b="true">
                <a:solidFill>
                  <a:srgbClr val="FFFFFF"/>
                </a:solidFill>
                <a:latin typeface="苹方-简"/>
              </a:rPr>
              <a:t>Embracing Technology for Enhanced Efficiency</a:t>
            </a:r>
            <a:endParaRPr lang="en-US" sz="1100"/>
          </a:p>
        </p:txBody>
      </p:sp>
      <p:sp>
        <p:nvSpPr>
          <p:cNvPr name="TextBox 8" id="8"/>
          <p:cNvSpPr txBox="true"/>
          <p:nvPr/>
        </p:nvSpPr>
        <p:spPr>
          <a:xfrm>
            <a:off x="5384800" y="2781300"/>
            <a:ext cx="3810000" cy="4826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2500"/>
              </a:lnSpc>
              <a:defRPr/>
            </a:pPr>
            <a:r>
              <a:rPr lang="en"/>
              <a:t/>
            </a:r>
            <a:r>
              <a:rPr lang="en-US" sz="1600" b="true">
                <a:solidFill>
                  <a:srgbClr val="FFFFFF"/>
                </a:solidFill>
                <a:latin typeface="苹方-简"/>
              </a:rPr>
              <a:t>Streamlined Operations Through Innovation</a:t>
            </a:r>
            <a:endParaRPr lang="en-US" sz="1100"/>
          </a:p>
        </p:txBody>
      </p:sp>
      <p:sp>
        <p:nvSpPr>
          <p:cNvPr name="TextBox 9" id="9"/>
          <p:cNvSpPr txBox="true"/>
          <p:nvPr/>
        </p:nvSpPr>
        <p:spPr>
          <a:xfrm>
            <a:off x="5384800" y="3162300"/>
            <a:ext cx="3810000" cy="1333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400" b="false">
                <a:solidFill>
                  <a:srgbClr val="FFFFFF"/>
                </a:solidFill>
                <a:latin typeface="苹方-简"/>
              </a:rPr>
              <a:t>Air Jordan Airlines leverages cutting-edge technology to optimize operational workflows, enhancing efficiency and reliability while ensuring a superior customer experience through real-time data analytics and automated processes.</a:t>
            </a:r>
            <a:endParaRPr lang="en-US" sz="1100"/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1000" b="1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t="13000" b="13000"/>
          <a:stretch>
            <a:fillRect/>
          </a:stretch>
        </p:blipFill>
        <p:spPr>
          <a:xfrm rot="0">
            <a:off x="0" y="3289300"/>
            <a:ext cx="10388600" cy="1524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0" r="0"/>
          <a:stretch>
            <a:fillRect/>
          </a:stretch>
        </p:blipFill>
        <p:spPr>
          <a:xfrm rot="0">
            <a:off x="1447800" y="2870200"/>
            <a:ext cx="317500" cy="9525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l="1000" r="1000"/>
          <a:stretch>
            <a:fillRect/>
          </a:stretch>
        </p:blipFill>
        <p:spPr>
          <a:xfrm rot="0">
            <a:off x="3657600" y="2730500"/>
            <a:ext cx="698500" cy="1320800"/>
          </a:xfrm>
          <a:prstGeom prst="rect">
            <a:avLst/>
          </a:prstGeom>
        </p:spPr>
      </p:pic>
      <p:sp>
        <p:nvSpPr>
          <p:cNvPr name="AutoShape 8" id="8"/>
          <p:cNvSpPr/>
          <p:nvPr/>
        </p:nvSpPr>
        <p:spPr>
          <a:xfrm>
            <a:off x="1765300" y="3022600"/>
            <a:ext cx="215900" cy="584200"/>
          </a:xfrm>
          <a:prstGeom prst="rect">
            <a:avLst/>
          </a:prstGeom>
          <a:solidFill>
            <a:srgbClr val="7C89FA"/>
          </a:solidFill>
        </p:spPr>
      </p:sp>
      <p:sp>
        <p:nvSpPr>
          <p:cNvPr name="AutoShape 9" id="9"/>
          <p:cNvSpPr/>
          <p:nvPr/>
        </p:nvSpPr>
        <p:spPr>
          <a:xfrm>
            <a:off x="4330700" y="3060700"/>
            <a:ext cx="215900" cy="584200"/>
          </a:xfrm>
          <a:prstGeom prst="rect">
            <a:avLst/>
          </a:prstGeom>
          <a:solidFill>
            <a:srgbClr val="7C89FA"/>
          </a:solidFill>
        </p:spPr>
      </p:sp>
      <p:sp>
        <p:nvSpPr>
          <p:cNvPr name="AutoShape 10" id="10"/>
          <p:cNvSpPr/>
          <p:nvPr/>
        </p:nvSpPr>
        <p:spPr>
          <a:xfrm>
            <a:off x="6705600" y="3149600"/>
            <a:ext cx="215900" cy="584200"/>
          </a:xfrm>
          <a:prstGeom prst="rect">
            <a:avLst/>
          </a:prstGeom>
          <a:solidFill>
            <a:srgbClr val="7C89FA"/>
          </a:solidFill>
        </p:spPr>
      </p:sp>
      <p:sp>
        <p:nvSpPr>
          <p:cNvPr name="TextBox 11" id="11"/>
          <p:cNvSpPr txBox="true"/>
          <p:nvPr/>
        </p:nvSpPr>
        <p:spPr>
          <a:xfrm>
            <a:off x="889000" y="1371600"/>
            <a:ext cx="3708400" cy="304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400" b="true">
                <a:solidFill>
                  <a:srgbClr val="FFFFFF"/>
                </a:solidFill>
                <a:latin typeface="&quot;Source Han Sans CN Bold&quot;"/>
              </a:rPr>
              <a:t>Direct Employment Growth</a:t>
            </a:r>
            <a:endParaRPr lang="en-US" sz="1100"/>
          </a:p>
        </p:txBody>
      </p:sp>
      <p:sp>
        <p:nvSpPr>
          <p:cNvPr name="TextBox 12" id="12"/>
          <p:cNvSpPr txBox="true"/>
          <p:nvPr/>
        </p:nvSpPr>
        <p:spPr>
          <a:xfrm>
            <a:off x="889000" y="1866900"/>
            <a:ext cx="3746500" cy="698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200" b="false">
                <a:solidFill>
                  <a:srgbClr val="FFFFFF"/>
                </a:solidFill>
                <a:latin typeface="&quot;Source Han Sans&quot;"/>
              </a:rPr>
              <a:t>Air Jordan Airlines' expansion will create thousands of direct jobs in various sectors, enhancing local employment and contributing to economic stability.</a:t>
            </a:r>
            <a:endParaRPr lang="en-US" sz="1100"/>
          </a:p>
        </p:txBody>
      </p:sp>
      <p:sp>
        <p:nvSpPr>
          <p:cNvPr name="TextBox 13" id="13"/>
          <p:cNvSpPr txBox="true"/>
          <p:nvPr/>
        </p:nvSpPr>
        <p:spPr>
          <a:xfrm>
            <a:off x="3136900" y="4152900"/>
            <a:ext cx="3708400" cy="304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400" b="true">
                <a:solidFill>
                  <a:srgbClr val="FFFFFF"/>
                </a:solidFill>
                <a:latin typeface="&quot;Source Han Sans CN Bold&quot;"/>
              </a:rPr>
              <a:t>Support for Local Businesses</a:t>
            </a:r>
            <a:endParaRPr lang="en-US" sz="1100"/>
          </a:p>
        </p:txBody>
      </p:sp>
      <p:sp>
        <p:nvSpPr>
          <p:cNvPr name="TextBox 14" id="14"/>
          <p:cNvSpPr txBox="true"/>
          <p:nvPr/>
        </p:nvSpPr>
        <p:spPr>
          <a:xfrm>
            <a:off x="3111500" y="4699000"/>
            <a:ext cx="3746500" cy="698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200" b="false">
                <a:solidFill>
                  <a:srgbClr val="FFFFFF"/>
                </a:solidFill>
                <a:latin typeface="&quot;Source Han Sans&quot;"/>
              </a:rPr>
              <a:t>Collaborations with local vendors and service providers will stimulate economic activity, fostering growth in surrounding communities and creating additional job opportunities.</a:t>
            </a:r>
            <a:endParaRPr lang="en-US" sz="1100"/>
          </a:p>
        </p:txBody>
      </p:sp>
      <p:pic>
        <p:nvPicPr>
          <p:cNvPr name="Picture 15" id="15"/>
          <p:cNvPicPr>
            <a:picLocks noChangeAspect="true"/>
          </p:cNvPicPr>
          <p:nvPr/>
        </p:nvPicPr>
        <p:blipFill>
          <a:blip r:embed="rId5"/>
          <a:srcRect l="0" r="0"/>
          <a:stretch>
            <a:fillRect/>
          </a:stretch>
        </p:blipFill>
        <p:spPr>
          <a:xfrm rot="0">
            <a:off x="6375400" y="2984500"/>
            <a:ext cx="317500" cy="952500"/>
          </a:xfrm>
          <a:prstGeom prst="rect">
            <a:avLst/>
          </a:prstGeom>
        </p:spPr>
      </p:pic>
      <p:sp>
        <p:nvSpPr>
          <p:cNvPr name="TextBox 16" id="16"/>
          <p:cNvSpPr txBox="true"/>
          <p:nvPr/>
        </p:nvSpPr>
        <p:spPr>
          <a:xfrm>
            <a:off x="355600" y="406400"/>
            <a:ext cx="9563100" cy="381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1111"/>
              </a:lnSpc>
              <a:defRPr/>
            </a:pPr>
            <a:r>
              <a:rPr lang="en"/>
              <a:t/>
            </a:r>
            <a:r>
              <a:rPr lang="en-US" sz="2700" b="true">
                <a:solidFill>
                  <a:srgbClr val="FFFFFF"/>
                </a:solidFill>
                <a:latin typeface="苹方-简"/>
              </a:rPr>
              <a:t>Job Creation and Economic Growth Opportunities</a:t>
            </a:r>
            <a:endParaRPr lang="en-US" sz="1100"/>
          </a:p>
        </p:txBody>
      </p:sp>
      <p:sp>
        <p:nvSpPr>
          <p:cNvPr name="TextBox 17" id="17"/>
          <p:cNvSpPr txBox="true"/>
          <p:nvPr/>
        </p:nvSpPr>
        <p:spPr>
          <a:xfrm>
            <a:off x="5930900" y="1371600"/>
            <a:ext cx="3708400" cy="304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400" b="true">
                <a:solidFill>
                  <a:srgbClr val="FFFFFF"/>
                </a:solidFill>
                <a:latin typeface="&quot;Source Han Sans CN Bold&quot;"/>
              </a:rPr>
              <a:t>Investment in Workforce Development</a:t>
            </a:r>
            <a:endParaRPr lang="en-US" sz="1100"/>
          </a:p>
        </p:txBody>
      </p:sp>
      <p:sp>
        <p:nvSpPr>
          <p:cNvPr name="TextBox 18" id="18"/>
          <p:cNvSpPr txBox="true"/>
          <p:nvPr/>
        </p:nvSpPr>
        <p:spPr>
          <a:xfrm>
            <a:off x="5930900" y="1866900"/>
            <a:ext cx="3746500" cy="698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200" b="false">
                <a:solidFill>
                  <a:srgbClr val="FFFFFF"/>
                </a:solidFill>
                <a:latin typeface="&quot;Source Han Sans&quot;"/>
              </a:rPr>
              <a:t>The airline's training programs will equip individuals with essential skills, promoting career advancement and increasing the overall talent pool in the aviation industry.</a:t>
            </a:r>
            <a:endParaRPr lang="en-US" sz="1100"/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2000" b="2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t="2000" b="2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>
            <a:off x="1638300" y="2514600"/>
            <a:ext cx="7086600" cy="7366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1538"/>
              </a:lnSpc>
              <a:defRPr/>
            </a:pPr>
            <a:r>
              <a:rPr lang="en"/>
              <a:t/>
            </a:r>
            <a:r>
              <a:rPr lang="en-US" sz="2600" b="false">
                <a:solidFill>
                  <a:srgbClr val="FFFFFF"/>
                </a:solidFill>
                <a:latin typeface="苹方-简"/>
              </a:rPr>
              <a:t>Community Engagement and Environmental Responsibility</a:t>
            </a:r>
            <a:endParaRPr lang="en-US" sz="1100"/>
          </a:p>
        </p:txBody>
      </p:sp>
      <p:sp>
        <p:nvSpPr>
          <p:cNvPr name="TextBox 7" id="7"/>
          <p:cNvSpPr txBox="true"/>
          <p:nvPr/>
        </p:nvSpPr>
        <p:spPr>
          <a:xfrm>
            <a:off x="1638300" y="1612900"/>
            <a:ext cx="7086600" cy="3683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1538"/>
              </a:lnSpc>
              <a:defRPr/>
            </a:pPr>
            <a:r>
              <a:rPr lang="en"/>
              <a:t/>
            </a:r>
            <a:r>
              <a:rPr lang="en-US" sz="2600" b="true">
                <a:solidFill>
                  <a:srgbClr val="C3E6FF"/>
                </a:solidFill>
                <a:latin typeface="苹方-简"/>
              </a:rPr>
              <a:t>Section 3</a:t>
            </a:r>
            <a:endParaRPr lang="en-US" sz="1100"/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1000" b="1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>
            <a:off x="914400" y="2667000"/>
            <a:ext cx="2921000" cy="11557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200" b="false">
                <a:solidFill>
                  <a:srgbClr val="FFFFFF"/>
                </a:solidFill>
                <a:latin typeface="Arial"/>
              </a:rPr>
              <a:t>Our scholarship program aims to remove financial barriers for Black students, enabling them to pursue higher education in aviation and related fields without the burden of debt.</a:t>
            </a:r>
            <a:endParaRPr lang="en-US" sz="1100"/>
          </a:p>
        </p:txBody>
      </p:sp>
      <p:sp>
        <p:nvSpPr>
          <p:cNvPr name="TextBox 6" id="6"/>
          <p:cNvSpPr txBox="true"/>
          <p:nvPr/>
        </p:nvSpPr>
        <p:spPr>
          <a:xfrm>
            <a:off x="914400" y="1193800"/>
            <a:ext cx="660400" cy="4826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2500"/>
              </a:lnSpc>
              <a:defRPr/>
            </a:pPr>
            <a:r>
              <a:rPr lang="en"/>
              <a:t/>
            </a:r>
            <a:r>
              <a:rPr lang="en-US" sz="3200" b="true">
                <a:solidFill>
                  <a:srgbClr val="FFFFFF"/>
                </a:solidFill>
                <a:latin typeface="微软雅黑"/>
              </a:rPr>
              <a:t>01</a:t>
            </a:r>
            <a:endParaRPr lang="en-US" sz="1100"/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50000" r="50000"/>
          <a:stretch>
            <a:fillRect/>
          </a:stretch>
        </p:blipFill>
        <p:spPr>
          <a:xfrm rot="0">
            <a:off x="723900" y="1270000"/>
            <a:ext cx="0" cy="43815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50000" r="50000"/>
          <a:stretch>
            <a:fillRect/>
          </a:stretch>
        </p:blipFill>
        <p:spPr>
          <a:xfrm rot="0">
            <a:off x="4000500" y="1320800"/>
            <a:ext cx="0" cy="43307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6"/>
          <a:srcRect l="50000" r="50000"/>
          <a:stretch>
            <a:fillRect/>
          </a:stretch>
        </p:blipFill>
        <p:spPr>
          <a:xfrm rot="0">
            <a:off x="7264400" y="1320800"/>
            <a:ext cx="0" cy="433070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7"/>
          <a:srcRect t="1000" b="1000"/>
          <a:stretch>
            <a:fillRect/>
          </a:stretch>
        </p:blipFill>
        <p:spPr>
          <a:xfrm>
            <a:off x="901700" y="4356100"/>
            <a:ext cx="2286000" cy="128270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8"/>
          <a:srcRect t="3000" b="3000"/>
          <a:stretch>
            <a:fillRect/>
          </a:stretch>
        </p:blipFill>
        <p:spPr>
          <a:xfrm>
            <a:off x="4203700" y="4330700"/>
            <a:ext cx="2286000" cy="1282700"/>
          </a:xfrm>
          <a:prstGeom prst="rect">
            <a:avLst/>
          </a:prstGeom>
        </p:spPr>
      </p:pic>
      <p:pic>
        <p:nvPicPr>
          <p:cNvPr name="Picture 12" id="12"/>
          <p:cNvPicPr>
            <a:picLocks noChangeAspect="true"/>
          </p:cNvPicPr>
          <p:nvPr/>
        </p:nvPicPr>
        <p:blipFill>
          <a:blip r:embed="rId9"/>
          <a:srcRect l="10000" r="10000"/>
          <a:stretch>
            <a:fillRect/>
          </a:stretch>
        </p:blipFill>
        <p:spPr>
          <a:xfrm>
            <a:off x="7404100" y="4330700"/>
            <a:ext cx="2286000" cy="1282700"/>
          </a:xfrm>
          <a:prstGeom prst="rect">
            <a:avLst/>
          </a:prstGeom>
        </p:spPr>
      </p:pic>
      <p:sp>
        <p:nvSpPr>
          <p:cNvPr name="TextBox 13" id="13"/>
          <p:cNvSpPr txBox="true"/>
          <p:nvPr/>
        </p:nvSpPr>
        <p:spPr>
          <a:xfrm>
            <a:off x="4140200" y="1168400"/>
            <a:ext cx="660400" cy="4826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2500"/>
              </a:lnSpc>
              <a:defRPr/>
            </a:pPr>
            <a:r>
              <a:rPr lang="en"/>
              <a:t/>
            </a:r>
            <a:r>
              <a:rPr lang="en-US" sz="3200" b="true">
                <a:solidFill>
                  <a:srgbClr val="FFFFFF"/>
                </a:solidFill>
                <a:latin typeface="微软雅黑"/>
              </a:rPr>
              <a:t>02</a:t>
            </a:r>
            <a:endParaRPr lang="en-US" sz="1100"/>
          </a:p>
        </p:txBody>
      </p:sp>
      <p:sp>
        <p:nvSpPr>
          <p:cNvPr name="TextBox 14" id="14"/>
          <p:cNvSpPr txBox="true"/>
          <p:nvPr/>
        </p:nvSpPr>
        <p:spPr>
          <a:xfrm>
            <a:off x="7416800" y="1168400"/>
            <a:ext cx="660400" cy="4826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2500"/>
              </a:lnSpc>
              <a:defRPr/>
            </a:pPr>
            <a:r>
              <a:rPr lang="en"/>
              <a:t/>
            </a:r>
            <a:r>
              <a:rPr lang="en-US" sz="3200" b="true">
                <a:solidFill>
                  <a:srgbClr val="FFFFFF"/>
                </a:solidFill>
                <a:latin typeface="微软雅黑"/>
              </a:rPr>
              <a:t>03</a:t>
            </a:r>
            <a:endParaRPr lang="en-US" sz="1100"/>
          </a:p>
        </p:txBody>
      </p:sp>
      <p:sp>
        <p:nvSpPr>
          <p:cNvPr name="TextBox 15" id="15"/>
          <p:cNvSpPr txBox="true"/>
          <p:nvPr/>
        </p:nvSpPr>
        <p:spPr>
          <a:xfrm>
            <a:off x="901700" y="1905000"/>
            <a:ext cx="2908300" cy="4572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4285"/>
              </a:lnSpc>
              <a:defRPr/>
            </a:pPr>
            <a:r>
              <a:rPr lang="en"/>
              <a:t/>
            </a:r>
            <a:r>
              <a:rPr lang="en-US" sz="1400" b="true">
                <a:solidFill>
                  <a:srgbClr val="FFFFFF"/>
                </a:solidFill>
                <a:latin typeface="苹方-简"/>
              </a:rPr>
              <a:t>Financial Accessibility Initiatives</a:t>
            </a:r>
            <a:endParaRPr lang="en-US" sz="1100"/>
          </a:p>
        </p:txBody>
      </p:sp>
      <p:sp>
        <p:nvSpPr>
          <p:cNvPr name="TextBox 16" id="16"/>
          <p:cNvSpPr txBox="true"/>
          <p:nvPr/>
        </p:nvSpPr>
        <p:spPr>
          <a:xfrm>
            <a:off x="4178300" y="2667000"/>
            <a:ext cx="2921000" cy="11557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200" b="false">
                <a:solidFill>
                  <a:srgbClr val="FFFFFF"/>
                </a:solidFill>
                <a:latin typeface="Arial"/>
              </a:rPr>
              <a:t>By investing in scholarships for Black students, we strive to cultivate a more diverse workforce in aviation, enriching the industry with varied perspectives and experiences.</a:t>
            </a:r>
            <a:endParaRPr lang="en-US" sz="1100"/>
          </a:p>
        </p:txBody>
      </p:sp>
      <p:sp>
        <p:nvSpPr>
          <p:cNvPr name="TextBox 17" id="17"/>
          <p:cNvSpPr txBox="true"/>
          <p:nvPr/>
        </p:nvSpPr>
        <p:spPr>
          <a:xfrm>
            <a:off x="4165600" y="1905000"/>
            <a:ext cx="2908300" cy="304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4285"/>
              </a:lnSpc>
              <a:defRPr/>
            </a:pPr>
            <a:r>
              <a:rPr lang="en"/>
              <a:t/>
            </a:r>
            <a:r>
              <a:rPr lang="en-US" sz="1400" b="true">
                <a:solidFill>
                  <a:srgbClr val="FFFFFF"/>
                </a:solidFill>
                <a:latin typeface="苹方-简"/>
              </a:rPr>
              <a:t>Diversity Enhancement Goals</a:t>
            </a:r>
            <a:endParaRPr lang="en-US" sz="1100"/>
          </a:p>
        </p:txBody>
      </p:sp>
      <p:sp>
        <p:nvSpPr>
          <p:cNvPr name="TextBox 18" id="18"/>
          <p:cNvSpPr txBox="true"/>
          <p:nvPr/>
        </p:nvSpPr>
        <p:spPr>
          <a:xfrm>
            <a:off x="7404100" y="2641600"/>
            <a:ext cx="2921000" cy="11557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200" b="false">
                <a:solidFill>
                  <a:srgbClr val="FFFFFF"/>
                </a:solidFill>
                <a:latin typeface="Arial"/>
              </a:rPr>
              <a:t>The program emphasizes identifying and nurturing leadership potential among scholarship recipients, preparing them to become influential figures in the aviation sector and their communities.</a:t>
            </a:r>
            <a:endParaRPr lang="en-US" sz="1100"/>
          </a:p>
        </p:txBody>
      </p:sp>
      <p:sp>
        <p:nvSpPr>
          <p:cNvPr name="TextBox 19" id="19"/>
          <p:cNvSpPr txBox="true"/>
          <p:nvPr/>
        </p:nvSpPr>
        <p:spPr>
          <a:xfrm>
            <a:off x="7391400" y="1879600"/>
            <a:ext cx="2908300" cy="304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4285"/>
              </a:lnSpc>
              <a:defRPr/>
            </a:pPr>
            <a:r>
              <a:rPr lang="en"/>
              <a:t/>
            </a:r>
            <a:r>
              <a:rPr lang="en-US" sz="1400" b="true">
                <a:solidFill>
                  <a:srgbClr val="FFFFFF"/>
                </a:solidFill>
                <a:latin typeface="苹方-简"/>
              </a:rPr>
              <a:t>Leadership Development Focus</a:t>
            </a:r>
            <a:endParaRPr lang="en-US" sz="1100"/>
          </a:p>
        </p:txBody>
      </p:sp>
      <p:sp>
        <p:nvSpPr>
          <p:cNvPr name="TextBox 20" id="20"/>
          <p:cNvSpPr txBox="true"/>
          <p:nvPr/>
        </p:nvSpPr>
        <p:spPr>
          <a:xfrm>
            <a:off x="355600" y="330200"/>
            <a:ext cx="9563100" cy="762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1111"/>
              </a:lnSpc>
              <a:defRPr/>
            </a:pPr>
            <a:r>
              <a:rPr lang="en"/>
              <a:t/>
            </a:r>
            <a:r>
              <a:rPr lang="en-US" sz="2700" b="true">
                <a:solidFill>
                  <a:srgbClr val="FFFFFF"/>
                </a:solidFill>
                <a:latin typeface="苹方-简"/>
              </a:rPr>
              <a:t>Supporting the Black Community through Scholarships</a:t>
            </a:r>
            <a:endParaRPr lang="en-US" sz="1100"/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1000" b="1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18000" r="18000"/>
          <a:stretch>
            <a:fillRect/>
          </a:stretch>
        </p:blipFill>
        <p:spPr>
          <a:xfrm rot="5400000">
            <a:off x="457200" y="1104900"/>
            <a:ext cx="4432300" cy="454660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5"/>
          <a:srcRect l="18000" r="18000"/>
          <a:stretch>
            <a:fillRect/>
          </a:stretch>
        </p:blipFill>
        <p:spPr>
          <a:xfrm rot="-5400000">
            <a:off x="5372100" y="1143000"/>
            <a:ext cx="4394200" cy="4546600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6"/>
          <a:srcRect t="13000" b="13000"/>
          <a:stretch>
            <a:fillRect/>
          </a:stretch>
        </p:blipFill>
        <p:spPr>
          <a:xfrm rot="0">
            <a:off x="1117600" y="2832100"/>
            <a:ext cx="3416300" cy="381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t="13000" b="13000"/>
          <a:stretch>
            <a:fillRect/>
          </a:stretch>
        </p:blipFill>
        <p:spPr>
          <a:xfrm rot="0">
            <a:off x="5778500" y="2857500"/>
            <a:ext cx="3416300" cy="381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7"/>
          <a:srcRect t="34000" b="34000"/>
          <a:stretch>
            <a:fillRect/>
          </a:stretch>
        </p:blipFill>
        <p:spPr>
          <a:xfrm>
            <a:off x="647700" y="2146300"/>
            <a:ext cx="4013200" cy="5080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>
            <a:off x="1117600" y="2908300"/>
            <a:ext cx="3048000" cy="18669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400" b="false">
                <a:solidFill>
                  <a:srgbClr val="000000"/>
                </a:solidFill>
                <a:latin typeface="&quot;Atkinson Hyperlegible&quot;"/>
              </a:rPr>
              <a:t>Air Jordan Airlines implements comprehensive sustainability strategies, including innovative fuel technologies and carbon offset programs, to significantly reduce its environmental impact and promote ecological responsibility in aviation.</a:t>
            </a:r>
            <a:endParaRPr lang="en-US" sz="1100"/>
          </a:p>
        </p:txBody>
      </p:sp>
      <p:sp>
        <p:nvSpPr>
          <p:cNvPr name="TextBox 11" id="11"/>
          <p:cNvSpPr txBox="true"/>
          <p:nvPr/>
        </p:nvSpPr>
        <p:spPr>
          <a:xfrm>
            <a:off x="5727700" y="2908300"/>
            <a:ext cx="3124200" cy="1333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400" b="false">
                <a:solidFill>
                  <a:srgbClr val="000000"/>
                </a:solidFill>
                <a:latin typeface="&quot;Atkinson Hyperlegible&quot;"/>
              </a:rPr>
              <a:t>The airline fosters transparency and collaboration with stakeholders, sharing sustainability goals and achievements to inspire collective action and enhance trust in its environmental initiatives.</a:t>
            </a:r>
            <a:endParaRPr lang="en-US" sz="1100"/>
          </a:p>
        </p:txBody>
      </p:sp>
      <p:sp>
        <p:nvSpPr>
          <p:cNvPr name="TextBox 12" id="12"/>
          <p:cNvSpPr txBox="true"/>
          <p:nvPr/>
        </p:nvSpPr>
        <p:spPr>
          <a:xfrm>
            <a:off x="1016000" y="2298700"/>
            <a:ext cx="3302000" cy="5334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8750"/>
              </a:lnSpc>
              <a:defRPr/>
            </a:pPr>
            <a:r>
              <a:rPr lang="en"/>
              <a:t/>
            </a:r>
            <a:r>
              <a:rPr lang="en-US" sz="1600" b="true">
                <a:solidFill>
                  <a:srgbClr val="000000"/>
                </a:solidFill>
                <a:latin typeface="&quot;Noto Sans SC&quot;"/>
              </a:rPr>
              <a:t>Proactive Environmental Strategies</a:t>
            </a:r>
            <a:endParaRPr lang="en-US" sz="1100"/>
          </a:p>
        </p:txBody>
      </p:sp>
      <p:sp>
        <p:nvSpPr>
          <p:cNvPr name="TextBox 13" id="13"/>
          <p:cNvSpPr txBox="true"/>
          <p:nvPr/>
        </p:nvSpPr>
        <p:spPr>
          <a:xfrm>
            <a:off x="5727700" y="2247900"/>
            <a:ext cx="3416300" cy="5334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8750"/>
              </a:lnSpc>
              <a:defRPr/>
            </a:pPr>
            <a:r>
              <a:rPr lang="en"/>
              <a:t/>
            </a:r>
            <a:r>
              <a:rPr lang="en-US" sz="1600" b="true">
                <a:solidFill>
                  <a:srgbClr val="000000"/>
                </a:solidFill>
                <a:latin typeface="&quot;Noto Sans SC&quot;"/>
              </a:rPr>
              <a:t>Community and Stakeholder Engagement</a:t>
            </a:r>
            <a:endParaRPr lang="en-US" sz="1100"/>
          </a:p>
        </p:txBody>
      </p:sp>
      <p:sp>
        <p:nvSpPr>
          <p:cNvPr name="TextBox 14" id="14"/>
          <p:cNvSpPr txBox="true"/>
          <p:nvPr/>
        </p:nvSpPr>
        <p:spPr>
          <a:xfrm>
            <a:off x="406400" y="203200"/>
            <a:ext cx="9347200" cy="762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1111"/>
              </a:lnSpc>
              <a:defRPr/>
            </a:pPr>
            <a:r>
              <a:rPr lang="en"/>
              <a:t/>
            </a:r>
            <a:r>
              <a:rPr lang="en-US" sz="2700" b="true">
                <a:solidFill>
                  <a:srgbClr val="FFFFFF"/>
                </a:solidFill>
                <a:latin typeface="苹方-简"/>
              </a:rPr>
              <a:t>Leadership in Environmental Sustainability Initiatives</a:t>
            </a:r>
            <a:endParaRPr lang="en-US" sz="1100"/>
          </a:p>
        </p:txBody>
      </p:sp>
      <p:sp>
        <p:nvSpPr>
          <p:cNvPr name="TextBox 15" id="15"/>
          <p:cNvSpPr txBox="true"/>
          <p:nvPr/>
        </p:nvSpPr>
        <p:spPr>
          <a:xfrm>
            <a:off x="762000" y="635000"/>
            <a:ext cx="1397000" cy="15113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356250"/>
              </a:lnSpc>
              <a:defRPr/>
            </a:pPr>
            <a:r>
              <a:rPr lang="en"/>
              <a:t/>
            </a:r>
            <a:r>
              <a:rPr lang="en-US" sz="3200" b="false">
                <a:solidFill>
                  <a:srgbClr val="402B2B"/>
                </a:solidFill>
                <a:highlight>
                  <a:srgbClr val="000000">
                    <a:alpha val="0"/>
                  </a:srgbClr>
                </a:highlight>
                <a:latin typeface="&quot;Sugo Display&quot;"/>
              </a:rPr>
              <a:t>01</a:t>
            </a:r>
            <a:r>
              <a:rPr lang="en-US" sz="1800" b="false">
                <a:solidFill>
                  <a:srgbClr val="000000">
                    <a:alpha val="87843"/>
                  </a:srgbClr>
                </a:solidFill>
                <a:highlight>
                  <a:srgbClr val="000000">
                    <a:alpha val="0"/>
                  </a:srgbClr>
                </a:highlight>
                <a:latin typeface="Poppins, SimHei, STHeiti, &quot;LiHei Pro Medium&quot;"/>
              </a:rPr>
              <a:t> </a:t>
            </a:r>
            <a:r>
              <a:rPr lang="en-US" sz="3400" b="false">
                <a:solidFill>
                  <a:srgbClr val="402B2B"/>
                </a:solidFill>
                <a:highlight>
                  <a:srgbClr val="000000">
                    <a:alpha val="0"/>
                  </a:srgbClr>
                </a:highlight>
                <a:latin typeface="&quot;Sugo Display&quot;"/>
              </a:rPr>
              <a:t>.</a:t>
            </a:r>
            <a:endParaRPr lang="en-US" sz="1100"/>
          </a:p>
        </p:txBody>
      </p:sp>
      <p:sp>
        <p:nvSpPr>
          <p:cNvPr name="TextBox 16" id="16"/>
          <p:cNvSpPr txBox="true"/>
          <p:nvPr/>
        </p:nvSpPr>
        <p:spPr>
          <a:xfrm>
            <a:off x="5638800" y="635000"/>
            <a:ext cx="1371600" cy="15113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356250"/>
              </a:lnSpc>
              <a:defRPr/>
            </a:pPr>
            <a:r>
              <a:rPr lang="en"/>
              <a:t/>
            </a:r>
            <a:r>
              <a:rPr lang="en-US" sz="3200" b="false">
                <a:solidFill>
                  <a:srgbClr val="402B2B"/>
                </a:solidFill>
                <a:highlight>
                  <a:srgbClr val="000000">
                    <a:alpha val="0"/>
                  </a:srgbClr>
                </a:highlight>
                <a:latin typeface="&quot;Sugo Display&quot;"/>
              </a:rPr>
              <a:t>02</a:t>
            </a:r>
            <a:r>
              <a:rPr lang="en-US" sz="1800" b="false">
                <a:solidFill>
                  <a:srgbClr val="000000">
                    <a:alpha val="87843"/>
                  </a:srgbClr>
                </a:solidFill>
                <a:highlight>
                  <a:srgbClr val="000000">
                    <a:alpha val="0"/>
                  </a:srgbClr>
                </a:highlight>
                <a:latin typeface="Poppins, SimHei, STHeiti, &quot;LiHei Pro Medium&quot;"/>
              </a:rPr>
              <a:t> </a:t>
            </a:r>
            <a:r>
              <a:rPr lang="en-US" sz="3400" b="false">
                <a:solidFill>
                  <a:srgbClr val="402B2B"/>
                </a:solidFill>
                <a:highlight>
                  <a:srgbClr val="000000">
                    <a:alpha val="0"/>
                  </a:srgbClr>
                </a:highlight>
                <a:latin typeface="&quot;Sugo Display&quot;"/>
              </a:rPr>
              <a:t>.</a:t>
            </a:r>
            <a:endParaRPr lang="en-US" sz="1100"/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1000" b="1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19000" r="19000"/>
          <a:stretch>
            <a:fillRect/>
          </a:stretch>
        </p:blipFill>
        <p:spPr>
          <a:xfrm>
            <a:off x="5384800" y="1003300"/>
            <a:ext cx="3810000" cy="3810000"/>
          </a:xfrm>
          <a:prstGeom prst="rect">
            <a:avLst/>
          </a:prstGeom>
        </p:spPr>
      </p:pic>
      <p:sp>
        <p:nvSpPr>
          <p:cNvPr name="AutoShape 6" id="6"/>
          <p:cNvSpPr/>
          <p:nvPr/>
        </p:nvSpPr>
        <p:spPr>
          <a:xfrm>
            <a:off x="1003300" y="2501900"/>
            <a:ext cx="635000" cy="25400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TextBox 7" id="7"/>
          <p:cNvSpPr txBox="true"/>
          <p:nvPr/>
        </p:nvSpPr>
        <p:spPr>
          <a:xfrm>
            <a:off x="1003300" y="977900"/>
            <a:ext cx="3810000" cy="12192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4285"/>
              </a:lnSpc>
              <a:defRPr/>
            </a:pPr>
            <a:r>
              <a:rPr lang="en"/>
              <a:t/>
            </a:r>
            <a:r>
              <a:rPr lang="en-US" sz="2800" b="true">
                <a:solidFill>
                  <a:srgbClr val="FFFFFF"/>
                </a:solidFill>
                <a:latin typeface="苹方-简"/>
              </a:rPr>
              <a:t>Fostering Diversity and Inclusion in Aviation</a:t>
            </a:r>
            <a:endParaRPr lang="en-US" sz="1100"/>
          </a:p>
        </p:txBody>
      </p:sp>
      <p:sp>
        <p:nvSpPr>
          <p:cNvPr name="TextBox 8" id="8"/>
          <p:cNvSpPr txBox="true"/>
          <p:nvPr/>
        </p:nvSpPr>
        <p:spPr>
          <a:xfrm>
            <a:off x="1003300" y="2781300"/>
            <a:ext cx="3810000" cy="5334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1111"/>
              </a:lnSpc>
              <a:defRPr/>
            </a:pPr>
            <a:r>
              <a:rPr lang="en"/>
              <a:t/>
            </a:r>
            <a:r>
              <a:rPr lang="en-US" sz="1800" b="true">
                <a:solidFill>
                  <a:srgbClr val="FFFFFF"/>
                </a:solidFill>
                <a:latin typeface="苹方-简"/>
              </a:rPr>
              <a:t>Empowering Underrepresented Voices</a:t>
            </a:r>
            <a:endParaRPr lang="en-US" sz="1100"/>
          </a:p>
        </p:txBody>
      </p:sp>
      <p:sp>
        <p:nvSpPr>
          <p:cNvPr name="TextBox 9" id="9"/>
          <p:cNvSpPr txBox="true"/>
          <p:nvPr/>
        </p:nvSpPr>
        <p:spPr>
          <a:xfrm>
            <a:off x="1003300" y="3187700"/>
            <a:ext cx="3810000" cy="1333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400" b="false">
                <a:solidFill>
                  <a:srgbClr val="FFFFFF"/>
                </a:solidFill>
                <a:latin typeface="苹方-简"/>
              </a:rPr>
              <a:t>Air Jordan Airlines actively engages with diverse communities to amplify their voices, ensuring that their unique perspectives shape company policies and practices, ultimately fostering a more inclusive and representative aviation industry.</a:t>
            </a:r>
            <a:endParaRPr lang="en-US" sz="1100"/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2000" b="2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t="2000" b="2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>
            <a:off x="1003300" y="1930400"/>
            <a:ext cx="5816600" cy="304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33333"/>
              </a:lnSpc>
              <a:defRPr/>
            </a:pPr>
            <a:r>
              <a:rPr lang="en"/>
              <a:t/>
            </a:r>
            <a:r>
              <a:rPr lang="en-US" sz="1800" b="true">
                <a:solidFill>
                  <a:srgbClr val="02B84A"/>
                </a:solidFill>
                <a:latin typeface="Poppins, SimHei, STHeiti, &quot;LiHei Pro Medium&quot;"/>
              </a:rPr>
              <a:t>Thank You</a:t>
            </a:r>
            <a:endParaRPr lang="en-US" sz="1100"/>
          </a:p>
        </p:txBody>
      </p:sp>
      <p:sp>
        <p:nvSpPr>
          <p:cNvPr name="TextBox 7" id="7"/>
          <p:cNvSpPr txBox="true"/>
          <p:nvPr/>
        </p:nvSpPr>
        <p:spPr>
          <a:xfrm>
            <a:off x="1003300" y="3009900"/>
            <a:ext cx="5816600" cy="304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33333"/>
              </a:lnSpc>
              <a:defRPr/>
            </a:pPr>
            <a:r>
              <a:rPr lang="en"/>
              <a:t/>
            </a:r>
            <a:r>
              <a:rPr lang="en-US" sz="1800" b="false">
                <a:solidFill>
                  <a:srgbClr val="02B84A"/>
                </a:solidFill>
                <a:latin typeface="Poppins, SimHei, STHeiti, &quot;LiHei Pro Medium&quot;"/>
              </a:rPr>
              <a:t>Contact: blackvoicematter@gmail.com</a:t>
            </a:r>
            <a:endParaRPr lang="en-US" sz="1100"/>
          </a:p>
        </p:txBody>
      </p:sp>
      <p:sp>
        <p:nvSpPr>
          <p:cNvPr name="TextBox 8" id="8"/>
          <p:cNvSpPr txBox="true"/>
          <p:nvPr/>
        </p:nvSpPr>
        <p:spPr>
          <a:xfrm>
            <a:off x="1003300" y="3314700"/>
            <a:ext cx="5816600" cy="304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33333"/>
              </a:lnSpc>
              <a:defRPr/>
            </a:pPr>
            <a:r>
              <a:rPr lang="en"/>
              <a:t/>
            </a:r>
            <a:r>
              <a:rPr lang="en-US" sz="1800" b="false">
                <a:solidFill>
                  <a:srgbClr val="02B84A"/>
                </a:solidFill>
                <a:latin typeface="Poppins, SimHei, STHeiti, &quot;LiHei Pro Medium&quot;"/>
              </a:rPr>
              <a:t>Web: WWW.blackvoicematter.org</a:t>
            </a:r>
            <a:endParaRPr lang="en-US" sz="1100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2000" b="2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t="2000" b="2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>
            <a:off x="1638300" y="2514600"/>
            <a:ext cx="7086600" cy="3683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1538"/>
              </a:lnSpc>
              <a:defRPr/>
            </a:pPr>
            <a:r>
              <a:rPr lang="en"/>
              <a:t/>
            </a:r>
            <a:r>
              <a:rPr lang="en-US" sz="2600" b="false">
                <a:solidFill>
                  <a:srgbClr val="FFFFFF"/>
                </a:solidFill>
                <a:latin typeface="苹方-简"/>
              </a:rPr>
              <a:t>The Innovative Approach to Air Travel</a:t>
            </a:r>
            <a:endParaRPr lang="en-US" sz="1100"/>
          </a:p>
        </p:txBody>
      </p:sp>
      <p:sp>
        <p:nvSpPr>
          <p:cNvPr name="TextBox 7" id="7"/>
          <p:cNvSpPr txBox="true"/>
          <p:nvPr/>
        </p:nvSpPr>
        <p:spPr>
          <a:xfrm>
            <a:off x="1638300" y="1612900"/>
            <a:ext cx="7086600" cy="3683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1538"/>
              </a:lnSpc>
              <a:defRPr/>
            </a:pPr>
            <a:r>
              <a:rPr lang="en"/>
              <a:t/>
            </a:r>
            <a:r>
              <a:rPr lang="en-US" sz="2600" b="true">
                <a:solidFill>
                  <a:srgbClr val="C3E6FF"/>
                </a:solidFill>
                <a:latin typeface="苹方-简"/>
              </a:rPr>
              <a:t>Section 1</a:t>
            </a:r>
            <a:endParaRPr lang="en-US" sz="1100"/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1000" b="1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15000" r="15000"/>
          <a:stretch>
            <a:fillRect/>
          </a:stretch>
        </p:blipFill>
        <p:spPr>
          <a:xfrm rot="599999">
            <a:off x="5892800" y="1206500"/>
            <a:ext cx="3416300" cy="34163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>
            <a:off x="431800" y="1435100"/>
            <a:ext cx="5219700" cy="6604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3636"/>
              </a:lnSpc>
              <a:defRPr/>
            </a:pPr>
            <a:r>
              <a:rPr lang="en"/>
              <a:t/>
            </a:r>
            <a:r>
              <a:rPr lang="en-US" sz="2200" b="true">
                <a:solidFill>
                  <a:srgbClr val="FFFFFF"/>
                </a:solidFill>
                <a:latin typeface="&quot;Sugo Display&quot;"/>
              </a:rPr>
              <a:t>Revolutionizing Customer Experience in Aviation</a:t>
            </a:r>
            <a:endParaRPr lang="en-US" sz="1100"/>
          </a:p>
        </p:txBody>
      </p:sp>
      <p:sp>
        <p:nvSpPr>
          <p:cNvPr name="AutoShape 7" id="7"/>
          <p:cNvSpPr/>
          <p:nvPr/>
        </p:nvSpPr>
        <p:spPr>
          <a:xfrm>
            <a:off x="431800" y="2590800"/>
            <a:ext cx="622300" cy="76200"/>
          </a:xfrm>
          <a:prstGeom prst="rect">
            <a:avLst/>
          </a:prstGeom>
          <a:solidFill>
            <a:srgbClr val="000000"/>
          </a:solidFill>
        </p:spPr>
      </p:sp>
      <p:sp>
        <p:nvSpPr>
          <p:cNvPr name="TextBox 8" id="8"/>
          <p:cNvSpPr txBox="true"/>
          <p:nvPr/>
        </p:nvSpPr>
        <p:spPr>
          <a:xfrm>
            <a:off x="431800" y="2755900"/>
            <a:ext cx="5219700" cy="304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4285"/>
              </a:lnSpc>
              <a:defRPr/>
            </a:pPr>
            <a:r>
              <a:rPr lang="en"/>
              <a:t/>
            </a:r>
            <a:r>
              <a:rPr lang="en-US" sz="1400" b="true">
                <a:solidFill>
                  <a:srgbClr val="FFFFFF"/>
                </a:solidFill>
                <a:latin typeface="苹方-简"/>
              </a:rPr>
              <a:t>Seamless Digital Integration</a:t>
            </a:r>
            <a:endParaRPr lang="en-US" sz="1100"/>
          </a:p>
        </p:txBody>
      </p:sp>
      <p:sp>
        <p:nvSpPr>
          <p:cNvPr name="TextBox 9" id="9"/>
          <p:cNvSpPr txBox="true"/>
          <p:nvPr/>
        </p:nvSpPr>
        <p:spPr>
          <a:xfrm>
            <a:off x="431800" y="3505200"/>
            <a:ext cx="5219700" cy="15367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600" b="false">
                <a:solidFill>
                  <a:srgbClr val="FFFFFF"/>
                </a:solidFill>
                <a:latin typeface="&quot;Noto Sans SC&quot;"/>
              </a:rPr>
              <a:t>Air Jordan Airlines enhances customer experience through a fully integrated digital platform, enabling effortless flight bookings, real-time updates, and personalized travel itineraries, ensuring passengers feel informed and valued throughout their journey.</a:t>
            </a:r>
            <a:endParaRPr lang="en-US" sz="1100"/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1000" b="1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>
            <a:off x="3898900" y="1308100"/>
            <a:ext cx="4775200" cy="304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33333"/>
              </a:lnSpc>
              <a:defRPr/>
            </a:pPr>
            <a:r>
              <a:rPr lang="en"/>
              <a:t/>
            </a:r>
            <a:r>
              <a:rPr lang="en-US" sz="1500" b="false">
                <a:solidFill>
                  <a:srgbClr val="FFFFFF"/>
                </a:solidFill>
                <a:latin typeface="Arial"/>
              </a:rPr>
              <a:t>Passenger-Centric Design</a:t>
            </a:r>
            <a:endParaRPr lang="en-US" sz="1100"/>
          </a:p>
        </p:txBody>
      </p:sp>
      <p:sp>
        <p:nvSpPr>
          <p:cNvPr name="TextBox 6" id="6"/>
          <p:cNvSpPr txBox="true"/>
          <p:nvPr/>
        </p:nvSpPr>
        <p:spPr>
          <a:xfrm>
            <a:off x="3898900" y="1663700"/>
            <a:ext cx="4775200" cy="4064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000" b="false">
                <a:solidFill>
                  <a:srgbClr val="FFFFFF"/>
                </a:solidFill>
                <a:latin typeface="Arial"/>
              </a:rPr>
              <a:t>Aircraft interiors prioritize spaciousness and comfort, enhancing the overall flying experience for travelers.</a:t>
            </a:r>
            <a:endParaRPr lang="en-US" sz="1100"/>
          </a:p>
        </p:txBody>
      </p:sp>
      <p:sp>
        <p:nvSpPr>
          <p:cNvPr name="TextBox 7" id="7"/>
          <p:cNvSpPr txBox="true"/>
          <p:nvPr/>
        </p:nvSpPr>
        <p:spPr>
          <a:xfrm>
            <a:off x="4584700" y="2730500"/>
            <a:ext cx="4775200" cy="304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33333"/>
              </a:lnSpc>
              <a:defRPr/>
            </a:pPr>
            <a:r>
              <a:rPr lang="en"/>
              <a:t/>
            </a:r>
            <a:r>
              <a:rPr lang="en-US" sz="1500" b="false">
                <a:solidFill>
                  <a:srgbClr val="FFFFFF"/>
                </a:solidFill>
                <a:latin typeface="Arial"/>
              </a:rPr>
              <a:t>Advanced In-Flight Amenities</a:t>
            </a:r>
            <a:endParaRPr lang="en-US" sz="1100"/>
          </a:p>
        </p:txBody>
      </p:sp>
      <p:sp>
        <p:nvSpPr>
          <p:cNvPr name="TextBox 8" id="8"/>
          <p:cNvSpPr txBox="true"/>
          <p:nvPr/>
        </p:nvSpPr>
        <p:spPr>
          <a:xfrm>
            <a:off x="4584700" y="3073400"/>
            <a:ext cx="4775200" cy="4064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000" b="false">
                <a:solidFill>
                  <a:srgbClr val="FFFFFF"/>
                </a:solidFill>
                <a:latin typeface="Arial"/>
              </a:rPr>
              <a:t>Features like individual entertainment systems and gourmet dining options elevate passenger satisfaction during flights.</a:t>
            </a:r>
            <a:endParaRPr lang="en-US" sz="1100"/>
          </a:p>
        </p:txBody>
      </p:sp>
      <p:sp>
        <p:nvSpPr>
          <p:cNvPr name="TextBox 9" id="9"/>
          <p:cNvSpPr txBox="true"/>
          <p:nvPr/>
        </p:nvSpPr>
        <p:spPr>
          <a:xfrm>
            <a:off x="3873500" y="4229100"/>
            <a:ext cx="4775200" cy="304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33333"/>
              </a:lnSpc>
              <a:defRPr/>
            </a:pPr>
            <a:r>
              <a:rPr lang="en"/>
              <a:t/>
            </a:r>
            <a:r>
              <a:rPr lang="en-US" sz="1500" b="false">
                <a:solidFill>
                  <a:srgbClr val="FFFFFF"/>
                </a:solidFill>
                <a:latin typeface="Arial"/>
              </a:rPr>
              <a:t>Commitment to Sustainability</a:t>
            </a:r>
            <a:endParaRPr lang="en-US" sz="1100"/>
          </a:p>
        </p:txBody>
      </p:sp>
      <p:sp>
        <p:nvSpPr>
          <p:cNvPr name="TextBox 10" id="10"/>
          <p:cNvSpPr txBox="true"/>
          <p:nvPr/>
        </p:nvSpPr>
        <p:spPr>
          <a:xfrm>
            <a:off x="3873500" y="4572000"/>
            <a:ext cx="4775200" cy="4064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000" b="false">
                <a:solidFill>
                  <a:srgbClr val="FFFFFF"/>
                </a:solidFill>
                <a:latin typeface="Arial"/>
              </a:rPr>
              <a:t>Fleet modernization includes eco-friendly technologies, reducing environmental impact while maintaining high comfort standards.</a:t>
            </a:r>
            <a:endParaRPr lang="en-US" sz="1100"/>
          </a:p>
        </p:txBody>
      </p:sp>
      <p:pic>
        <p:nvPicPr>
          <p:cNvPr name="Picture 11" id="11"/>
          <p:cNvPicPr>
            <a:picLocks noChangeAspect="true"/>
          </p:cNvPicPr>
          <p:nvPr/>
        </p:nvPicPr>
        <p:blipFill>
          <a:blip r:embed="rId4"/>
          <a:srcRect l="33000" r="33000"/>
          <a:stretch>
            <a:fillRect/>
          </a:stretch>
        </p:blipFill>
        <p:spPr>
          <a:xfrm>
            <a:off x="165100" y="101600"/>
            <a:ext cx="3416300" cy="5626100"/>
          </a:xfrm>
          <a:prstGeom prst="rect">
            <a:avLst/>
          </a:prstGeom>
        </p:spPr>
      </p:pic>
      <p:sp>
        <p:nvSpPr>
          <p:cNvPr name="TextBox 12" id="12"/>
          <p:cNvSpPr txBox="true"/>
          <p:nvPr/>
        </p:nvSpPr>
        <p:spPr>
          <a:xfrm>
            <a:off x="3911600" y="190500"/>
            <a:ext cx="5918200" cy="7112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12500"/>
              </a:lnSpc>
              <a:defRPr/>
            </a:pPr>
            <a:r>
              <a:rPr lang="en"/>
              <a:t/>
            </a:r>
            <a:r>
              <a:rPr lang="en-US" sz="2400" b="true">
                <a:solidFill>
                  <a:srgbClr val="FFFFFF"/>
                </a:solidFill>
                <a:latin typeface="苹方-简"/>
              </a:rPr>
              <a:t>State-of-the-Art Fleet for Maximum Comfort</a:t>
            </a:r>
            <a:endParaRPr lang="en-US" sz="1100"/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1000" b="1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t="1000" b="1000"/>
          <a:stretch>
            <a:fillRect/>
          </a:stretch>
        </p:blipFill>
        <p:spPr>
          <a:xfrm rot="0">
            <a:off x="762000" y="1181100"/>
            <a:ext cx="4216400" cy="44196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>
            <a:off x="1016000" y="1701800"/>
            <a:ext cx="3644900" cy="5842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0000"/>
              </a:lnSpc>
              <a:defRPr/>
            </a:pPr>
            <a:r>
              <a:rPr lang="en"/>
              <a:t/>
            </a:r>
            <a:r>
              <a:rPr lang="en-US" sz="2000" b="true">
                <a:solidFill>
                  <a:srgbClr val="7C89FA"/>
                </a:solidFill>
                <a:latin typeface="苹方-简"/>
              </a:rPr>
              <a:t>Tailored Passenger Experiences</a:t>
            </a:r>
            <a:endParaRPr lang="en-US" sz="1100"/>
          </a:p>
        </p:txBody>
      </p:sp>
      <p:sp>
        <p:nvSpPr>
          <p:cNvPr name="TextBox 7" id="7"/>
          <p:cNvSpPr txBox="true"/>
          <p:nvPr/>
        </p:nvSpPr>
        <p:spPr>
          <a:xfrm>
            <a:off x="1016000" y="2692400"/>
            <a:ext cx="3657600" cy="1333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400" b="false">
                <a:solidFill>
                  <a:srgbClr val="FFFFFF"/>
                </a:solidFill>
                <a:latin typeface="苹方-简"/>
              </a:rPr>
              <a:t>Air Jordan Airlines prioritizes personalized service, offering tailored amenities such as customizable meal options and dedicated assistance, ensuring each passenger's unique preferences are met during their journey.</a:t>
            </a:r>
            <a:endParaRPr lang="en-US" sz="1100"/>
          </a:p>
        </p:txBody>
      </p:sp>
      <p:sp>
        <p:nvSpPr>
          <p:cNvPr name="TextBox 8" id="8"/>
          <p:cNvSpPr txBox="true"/>
          <p:nvPr/>
        </p:nvSpPr>
        <p:spPr>
          <a:xfrm>
            <a:off x="406400" y="203200"/>
            <a:ext cx="9347200" cy="381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1111"/>
              </a:lnSpc>
              <a:defRPr/>
            </a:pPr>
            <a:r>
              <a:rPr lang="en"/>
              <a:t/>
            </a:r>
            <a:r>
              <a:rPr lang="en-US" sz="2700" b="true">
                <a:solidFill>
                  <a:srgbClr val="FFFFFF"/>
                </a:solidFill>
                <a:latin typeface="苹方-简"/>
              </a:rPr>
              <a:t>Exceptional In-Flight Services and Amenities</a:t>
            </a:r>
            <a:endParaRPr lang="en-US" sz="1100"/>
          </a:p>
        </p:txBody>
      </p:sp>
      <p:pic>
        <p:nvPicPr>
          <p:cNvPr name="Picture 9" id="9"/>
          <p:cNvPicPr>
            <a:picLocks noChangeAspect="true"/>
          </p:cNvPicPr>
          <p:nvPr/>
        </p:nvPicPr>
        <p:blipFill>
          <a:blip r:embed="rId4"/>
          <a:srcRect t="1000" b="1000"/>
          <a:stretch>
            <a:fillRect/>
          </a:stretch>
        </p:blipFill>
        <p:spPr>
          <a:xfrm rot="0">
            <a:off x="5524500" y="1181100"/>
            <a:ext cx="4216400" cy="441960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>
            <a:off x="5778500" y="1689100"/>
            <a:ext cx="3644900" cy="5842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0000"/>
              </a:lnSpc>
              <a:defRPr/>
            </a:pPr>
            <a:r>
              <a:rPr lang="en"/>
              <a:t/>
            </a:r>
            <a:r>
              <a:rPr lang="en-US" sz="2000" b="true">
                <a:solidFill>
                  <a:srgbClr val="7C89FA"/>
                </a:solidFill>
                <a:latin typeface="苹方-简"/>
              </a:rPr>
              <a:t>Enhanced Comfort Features</a:t>
            </a:r>
            <a:endParaRPr lang="en-US" sz="1100"/>
          </a:p>
        </p:txBody>
      </p:sp>
      <p:sp>
        <p:nvSpPr>
          <p:cNvPr name="TextBox 11" id="11"/>
          <p:cNvSpPr txBox="true"/>
          <p:nvPr/>
        </p:nvSpPr>
        <p:spPr>
          <a:xfrm>
            <a:off x="5778500" y="2679700"/>
            <a:ext cx="3657600" cy="1333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400" b="false">
                <a:solidFill>
                  <a:srgbClr val="FFFFFF"/>
                </a:solidFill>
                <a:latin typeface="苹方-简"/>
              </a:rPr>
              <a:t>The airline incorporates advanced comfort features, including adjustable lighting, noise-canceling headphones, and temperature control, creating a serene environment that promotes relaxation and enjoyment throughout the flight.</a:t>
            </a:r>
            <a:endParaRPr lang="en-US" sz="1100"/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1000" b="1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1000" r="1000"/>
          <a:stretch>
            <a:fillRect/>
          </a:stretch>
        </p:blipFill>
        <p:spPr>
          <a:xfrm rot="0" flipV="true">
            <a:off x="8877300" y="304800"/>
            <a:ext cx="1193800" cy="16637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>
            <a:off x="241300" y="355600"/>
            <a:ext cx="9855200" cy="381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1111"/>
              </a:lnSpc>
              <a:defRPr/>
            </a:pPr>
            <a:r>
              <a:rPr lang="en"/>
              <a:t/>
            </a:r>
            <a:r>
              <a:rPr lang="en-US" sz="2700" b="true">
                <a:solidFill>
                  <a:srgbClr val="FFFFFF"/>
                </a:solidFill>
                <a:latin typeface="苹方-简"/>
              </a:rPr>
              <a:t>Commitment to Safety and Operational Excellence</a:t>
            </a:r>
            <a:endParaRPr lang="en-US" sz="1100"/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t="5000" b="5000"/>
          <a:stretch>
            <a:fillRect/>
          </a:stretch>
        </p:blipFill>
        <p:spPr>
          <a:xfrm rot="5400000">
            <a:off x="584200" y="2159000"/>
            <a:ext cx="3467100" cy="278130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6"/>
          <a:srcRect t="5000" b="5000"/>
          <a:stretch>
            <a:fillRect/>
          </a:stretch>
        </p:blipFill>
        <p:spPr>
          <a:xfrm rot="5400000">
            <a:off x="3721100" y="1600200"/>
            <a:ext cx="3467100" cy="278130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5"/>
          <a:srcRect t="5000" b="5000"/>
          <a:stretch>
            <a:fillRect/>
          </a:stretch>
        </p:blipFill>
        <p:spPr>
          <a:xfrm rot="5400000">
            <a:off x="6845300" y="2095500"/>
            <a:ext cx="3467100" cy="2781300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>
            <a:off x="673100" y="3378200"/>
            <a:ext cx="2578100" cy="1333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400" b="false">
                <a:solidFill>
                  <a:srgbClr val="000000"/>
                </a:solidFill>
                <a:latin typeface="&quot;KG Primary Penmanship&quot;"/>
              </a:rPr>
              <a:t>Continuous monitoring and assessment of safety protocols ensure compliance with evolving regulations, enhancing overall operational safety and reliability.</a:t>
            </a:r>
            <a:endParaRPr lang="en-US" sz="1100"/>
          </a:p>
        </p:txBody>
      </p:sp>
      <p:sp>
        <p:nvSpPr>
          <p:cNvPr name="TextBox 11" id="11"/>
          <p:cNvSpPr txBox="true"/>
          <p:nvPr/>
        </p:nvSpPr>
        <p:spPr>
          <a:xfrm>
            <a:off x="711200" y="2565400"/>
            <a:ext cx="2514600" cy="4826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2500"/>
              </a:lnSpc>
              <a:defRPr/>
            </a:pPr>
            <a:r>
              <a:rPr lang="en"/>
              <a:t/>
            </a:r>
            <a:r>
              <a:rPr lang="en-US" sz="1600" b="true">
                <a:solidFill>
                  <a:srgbClr val="000000">
                    <a:alpha val="87843"/>
                  </a:srgbClr>
                </a:solidFill>
                <a:latin typeface="苹方-简"/>
              </a:rPr>
              <a:t>Proactive Safety Management</a:t>
            </a:r>
            <a:endParaRPr lang="en-US" sz="1100"/>
          </a:p>
        </p:txBody>
      </p:sp>
      <p:sp>
        <p:nvSpPr>
          <p:cNvPr name="TextBox 12" id="12"/>
          <p:cNvSpPr txBox="true"/>
          <p:nvPr/>
        </p:nvSpPr>
        <p:spPr>
          <a:xfrm>
            <a:off x="3810000" y="2882900"/>
            <a:ext cx="2578100" cy="1333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400" b="false">
                <a:solidFill>
                  <a:srgbClr val="000000"/>
                </a:solidFill>
                <a:latin typeface="&quot;KG Primary Penmanship&quot;"/>
              </a:rPr>
              <a:t>Encouraging staff to report safety concerns fosters a transparent culture, leading to timely improvements and a stronger commitment to safety practices.</a:t>
            </a:r>
            <a:endParaRPr lang="en-US" sz="1100"/>
          </a:p>
        </p:txBody>
      </p:sp>
      <p:sp>
        <p:nvSpPr>
          <p:cNvPr name="TextBox 13" id="13"/>
          <p:cNvSpPr txBox="true"/>
          <p:nvPr/>
        </p:nvSpPr>
        <p:spPr>
          <a:xfrm>
            <a:off x="3810000" y="2095500"/>
            <a:ext cx="2514600" cy="4826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2500"/>
              </a:lnSpc>
              <a:defRPr/>
            </a:pPr>
            <a:r>
              <a:rPr lang="en"/>
              <a:t/>
            </a:r>
            <a:r>
              <a:rPr lang="en-US" sz="1600" b="true">
                <a:solidFill>
                  <a:srgbClr val="000000">
                    <a:alpha val="87843"/>
                  </a:srgbClr>
                </a:solidFill>
                <a:latin typeface="苹方-简"/>
              </a:rPr>
              <a:t>Employee Empowerment</a:t>
            </a:r>
            <a:endParaRPr lang="en-US" sz="1100"/>
          </a:p>
        </p:txBody>
      </p:sp>
      <p:sp>
        <p:nvSpPr>
          <p:cNvPr name="TextBox 14" id="14"/>
          <p:cNvSpPr txBox="true"/>
          <p:nvPr/>
        </p:nvSpPr>
        <p:spPr>
          <a:xfrm>
            <a:off x="6908800" y="3327400"/>
            <a:ext cx="2578100" cy="16002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400" b="false">
                <a:solidFill>
                  <a:srgbClr val="000000"/>
                </a:solidFill>
                <a:latin typeface="&quot;KG Primary Penmanship&quot;"/>
              </a:rPr>
              <a:t>Utilizing advanced analytics and real-time monitoring systems allows for predictive maintenance and swift responses to potential safety issues, ensuring passenger security.</a:t>
            </a:r>
            <a:endParaRPr lang="en-US" sz="1100"/>
          </a:p>
        </p:txBody>
      </p:sp>
      <p:sp>
        <p:nvSpPr>
          <p:cNvPr name="TextBox 15" id="15"/>
          <p:cNvSpPr txBox="true"/>
          <p:nvPr/>
        </p:nvSpPr>
        <p:spPr>
          <a:xfrm>
            <a:off x="6946900" y="2565400"/>
            <a:ext cx="2514600" cy="4826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2500"/>
              </a:lnSpc>
              <a:defRPr/>
            </a:pPr>
            <a:r>
              <a:rPr lang="en"/>
              <a:t/>
            </a:r>
            <a:r>
              <a:rPr lang="en-US" sz="1600" b="true">
                <a:solidFill>
                  <a:srgbClr val="000000">
                    <a:alpha val="87843"/>
                  </a:srgbClr>
                </a:solidFill>
                <a:latin typeface="苹方-简"/>
              </a:rPr>
              <a:t>Integrated Safety Technologies</a:t>
            </a:r>
            <a:endParaRPr lang="en-US" sz="1100"/>
          </a:p>
        </p:txBody>
      </p:sp>
      <p:pic>
        <p:nvPicPr>
          <p:cNvPr name="Picture 16" id="16"/>
          <p:cNvPicPr>
            <a:picLocks noChangeAspect="true"/>
          </p:cNvPicPr>
          <p:nvPr/>
        </p:nvPicPr>
        <p:blipFill>
          <a:blip r:embed="rId7"/>
          <a:srcRect l="0" r="0"/>
          <a:stretch>
            <a:fillRect/>
          </a:stretch>
        </p:blipFill>
        <p:spPr>
          <a:xfrm rot="0">
            <a:off x="1701800" y="1879600"/>
            <a:ext cx="558800" cy="558800"/>
          </a:xfrm>
          <a:prstGeom prst="rect">
            <a:avLst/>
          </a:prstGeom>
        </p:spPr>
      </p:pic>
      <p:pic>
        <p:nvPicPr>
          <p:cNvPr name="Picture 17" id="17"/>
          <p:cNvPicPr>
            <a:picLocks noChangeAspect="true"/>
          </p:cNvPicPr>
          <p:nvPr/>
        </p:nvPicPr>
        <p:blipFill>
          <a:blip r:embed="rId8"/>
          <a:srcRect l="0" r="0"/>
          <a:stretch>
            <a:fillRect/>
          </a:stretch>
        </p:blipFill>
        <p:spPr>
          <a:xfrm rot="0">
            <a:off x="4838700" y="1346200"/>
            <a:ext cx="558800" cy="558800"/>
          </a:xfrm>
          <a:prstGeom prst="rect">
            <a:avLst/>
          </a:prstGeom>
        </p:spPr>
      </p:pic>
      <p:pic>
        <p:nvPicPr>
          <p:cNvPr name="Picture 18" id="18"/>
          <p:cNvPicPr>
            <a:picLocks noChangeAspect="true"/>
          </p:cNvPicPr>
          <p:nvPr/>
        </p:nvPicPr>
        <p:blipFill>
          <a:blip r:embed="rId9"/>
          <a:srcRect l="0" r="0"/>
          <a:stretch>
            <a:fillRect/>
          </a:stretch>
        </p:blipFill>
        <p:spPr>
          <a:xfrm rot="0">
            <a:off x="7912100" y="1841500"/>
            <a:ext cx="558800" cy="558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2000" b="2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t="2000" b="2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>
            <a:off x="1638300" y="2514600"/>
            <a:ext cx="7086600" cy="3683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1538"/>
              </a:lnSpc>
              <a:defRPr/>
            </a:pPr>
            <a:r>
              <a:rPr lang="en"/>
              <a:t/>
            </a:r>
            <a:r>
              <a:rPr lang="en-US" sz="2600" b="false">
                <a:solidFill>
                  <a:srgbClr val="FFFFFF"/>
                </a:solidFill>
                <a:latin typeface="苹方-简"/>
              </a:rPr>
              <a:t>The Future of Air Jordan Airlines</a:t>
            </a:r>
            <a:endParaRPr lang="en-US" sz="1100"/>
          </a:p>
        </p:txBody>
      </p:sp>
      <p:sp>
        <p:nvSpPr>
          <p:cNvPr name="TextBox 7" id="7"/>
          <p:cNvSpPr txBox="true"/>
          <p:nvPr/>
        </p:nvSpPr>
        <p:spPr>
          <a:xfrm>
            <a:off x="1638300" y="1612900"/>
            <a:ext cx="7086600" cy="3683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1538"/>
              </a:lnSpc>
              <a:defRPr/>
            </a:pPr>
            <a:r>
              <a:rPr lang="en"/>
              <a:t/>
            </a:r>
            <a:r>
              <a:rPr lang="en-US" sz="2600" b="true">
                <a:solidFill>
                  <a:srgbClr val="C3E6FF"/>
                </a:solidFill>
                <a:latin typeface="苹方-简"/>
              </a:rPr>
              <a:t>Section 2</a:t>
            </a:r>
            <a:endParaRPr lang="en-US" sz="1100"/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1000" b="1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>
            <a:off x="584200" y="1346200"/>
            <a:ext cx="6375400" cy="317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71428"/>
              </a:lnSpc>
              <a:defRPr/>
            </a:pPr>
            <a:r>
              <a:rPr lang="en"/>
              <a:t/>
            </a:r>
            <a:r>
              <a:rPr lang="en-US" sz="1400" b="true">
                <a:solidFill>
                  <a:srgbClr val="FFFFFF"/>
                </a:solidFill>
                <a:latin typeface="Arial"/>
              </a:rPr>
              <a:t>Targeted Market Analysis</a:t>
            </a:r>
            <a:endParaRPr lang="en-US" sz="1100"/>
          </a:p>
        </p:txBody>
      </p:sp>
      <p:sp>
        <p:nvSpPr>
          <p:cNvPr name="TextBox 6" id="6"/>
          <p:cNvSpPr txBox="true"/>
          <p:nvPr/>
        </p:nvSpPr>
        <p:spPr>
          <a:xfrm>
            <a:off x="584200" y="1739900"/>
            <a:ext cx="6375400" cy="698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200" b="false">
                <a:solidFill>
                  <a:srgbClr val="FFFFFF"/>
                </a:solidFill>
                <a:latin typeface="Arial"/>
              </a:rPr>
              <a:t>Air Jordan Airlines conducts thorough market analysis to identify high-demand routes, ensuring strategic expansion into regions with significant growth potential and underserved travel needs.</a:t>
            </a:r>
            <a:endParaRPr lang="en-US" sz="1100"/>
          </a:p>
        </p:txBody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t="3000" b="3000"/>
          <a:stretch>
            <a:fillRect/>
          </a:stretch>
        </p:blipFill>
        <p:spPr>
          <a:xfrm>
            <a:off x="7264400" y="1231900"/>
            <a:ext cx="2286000" cy="128270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>
            <a:off x="584200" y="2755900"/>
            <a:ext cx="6375400" cy="317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71428"/>
              </a:lnSpc>
              <a:defRPr/>
            </a:pPr>
            <a:r>
              <a:rPr lang="en"/>
              <a:t/>
            </a:r>
            <a:r>
              <a:rPr lang="en-US" sz="1400" b="true">
                <a:solidFill>
                  <a:srgbClr val="FFFFFF"/>
                </a:solidFill>
                <a:latin typeface="Arial"/>
              </a:rPr>
              <a:t>Community Engagement Initiatives</a:t>
            </a:r>
            <a:endParaRPr lang="en-US" sz="1100"/>
          </a:p>
        </p:txBody>
      </p:sp>
      <p:sp>
        <p:nvSpPr>
          <p:cNvPr name="TextBox 9" id="9"/>
          <p:cNvSpPr txBox="true"/>
          <p:nvPr/>
        </p:nvSpPr>
        <p:spPr>
          <a:xfrm>
            <a:off x="584200" y="3162300"/>
            <a:ext cx="6375400" cy="698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200" b="false">
                <a:solidFill>
                  <a:srgbClr val="FFFFFF"/>
                </a:solidFill>
                <a:latin typeface="Arial"/>
              </a:rPr>
              <a:t>The airline collaborates with local stakeholders to understand community needs, fostering partnerships that enhance economic development and create mutually beneficial opportunities in new destinations.</a:t>
            </a:r>
            <a:endParaRPr lang="en-US" sz="1100"/>
          </a:p>
        </p:txBody>
      </p:sp>
      <p:pic>
        <p:nvPicPr>
          <p:cNvPr name="Picture 10" id="10"/>
          <p:cNvPicPr>
            <a:picLocks noChangeAspect="true"/>
          </p:cNvPicPr>
          <p:nvPr/>
        </p:nvPicPr>
        <p:blipFill>
          <a:blip r:embed="rId5"/>
          <a:srcRect t="9000" b="9000"/>
          <a:stretch>
            <a:fillRect/>
          </a:stretch>
        </p:blipFill>
        <p:spPr>
          <a:xfrm>
            <a:off x="7277100" y="2654300"/>
            <a:ext cx="2286000" cy="1282700"/>
          </a:xfrm>
          <a:prstGeom prst="rect">
            <a:avLst/>
          </a:prstGeom>
        </p:spPr>
      </p:pic>
      <p:sp>
        <p:nvSpPr>
          <p:cNvPr name="TextBox 11" id="11"/>
          <p:cNvSpPr txBox="true"/>
          <p:nvPr/>
        </p:nvSpPr>
        <p:spPr>
          <a:xfrm>
            <a:off x="571500" y="4229100"/>
            <a:ext cx="6375400" cy="317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71428"/>
              </a:lnSpc>
              <a:defRPr/>
            </a:pPr>
            <a:r>
              <a:rPr lang="en"/>
              <a:t/>
            </a:r>
            <a:r>
              <a:rPr lang="en-US" sz="1400" b="true">
                <a:solidFill>
                  <a:srgbClr val="FFFFFF"/>
                </a:solidFill>
                <a:latin typeface="Arial"/>
              </a:rPr>
              <a:t>Sustainable Route Planning</a:t>
            </a:r>
            <a:endParaRPr lang="en-US" sz="1100"/>
          </a:p>
        </p:txBody>
      </p:sp>
      <p:sp>
        <p:nvSpPr>
          <p:cNvPr name="TextBox 12" id="12"/>
          <p:cNvSpPr txBox="true"/>
          <p:nvPr/>
        </p:nvSpPr>
        <p:spPr>
          <a:xfrm>
            <a:off x="571500" y="4622800"/>
            <a:ext cx="6375400" cy="6985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l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200" b="false">
                <a:solidFill>
                  <a:srgbClr val="FFFFFF"/>
                </a:solidFill>
                <a:latin typeface="Arial"/>
              </a:rPr>
              <a:t>Each new route is designed with sustainability in mind, incorporating eco-friendly practices and technologies that minimize environmental impact while maximizing operational efficiency and customer satisfaction.</a:t>
            </a:r>
            <a:endParaRPr lang="en-US" sz="1100"/>
          </a:p>
        </p:txBody>
      </p:sp>
      <p:pic>
        <p:nvPicPr>
          <p:cNvPr name="Picture 13" id="13"/>
          <p:cNvPicPr>
            <a:picLocks noChangeAspect="true"/>
          </p:cNvPicPr>
          <p:nvPr/>
        </p:nvPicPr>
        <p:blipFill>
          <a:blip r:embed="rId6"/>
          <a:srcRect l="4000" r="4000"/>
          <a:stretch>
            <a:fillRect/>
          </a:stretch>
        </p:blipFill>
        <p:spPr>
          <a:xfrm>
            <a:off x="7264400" y="4114800"/>
            <a:ext cx="2286000" cy="1282700"/>
          </a:xfrm>
          <a:prstGeom prst="rect">
            <a:avLst/>
          </a:prstGeom>
        </p:spPr>
      </p:pic>
      <p:sp>
        <p:nvSpPr>
          <p:cNvPr name="TextBox 14" id="14"/>
          <p:cNvSpPr txBox="true"/>
          <p:nvPr/>
        </p:nvSpPr>
        <p:spPr>
          <a:xfrm>
            <a:off x="355600" y="406400"/>
            <a:ext cx="9563100" cy="381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1111"/>
              </a:lnSpc>
              <a:defRPr/>
            </a:pPr>
            <a:r>
              <a:rPr lang="en"/>
              <a:t/>
            </a:r>
            <a:r>
              <a:rPr lang="en-US" sz="2700" b="true">
                <a:solidFill>
                  <a:srgbClr val="FFFFFF"/>
                </a:solidFill>
                <a:latin typeface="苹方-简"/>
              </a:rPr>
              <a:t>Expansion Plans and New Destinations</a:t>
            </a:r>
            <a:endParaRPr lang="en-US" sz="1100"/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0" y="0"/>
            <a:ext cx="10375900" cy="5854700"/>
          </a:xfrm>
          <a:prstGeom prst="roundRect">
            <a:avLst>
              <a:gd name="adj" fmla="val 3470"/>
            </a:avLst>
          </a:prstGeom>
          <a:solidFill>
            <a:srgbClr val="000000">
              <a:alpha val="0"/>
            </a:srgbClr>
          </a:solid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2"/>
          <a:srcRect l="1000" r="1000"/>
          <a:stretch>
            <a:fillRect/>
          </a:stretch>
        </p:blipFill>
        <p:spPr>
          <a:xfrm>
            <a:off x="7645400" y="4279900"/>
            <a:ext cx="1943100" cy="1168400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t="1000" b="1000"/>
          <a:stretch>
            <a:fillRect/>
          </a:stretch>
        </p:blipFill>
        <p:spPr>
          <a:xfrm>
            <a:off x="0" y="0"/>
            <a:ext cx="10388600" cy="585470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35000" r="35000"/>
          <a:stretch>
            <a:fillRect/>
          </a:stretch>
        </p:blipFill>
        <p:spPr>
          <a:xfrm>
            <a:off x="4356100" y="2616200"/>
            <a:ext cx="1778000" cy="3175000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>
            <a:off x="723900" y="3175000"/>
            <a:ext cx="2959100" cy="6477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100" b="false">
                <a:solidFill>
                  <a:srgbClr val="FFFFFF"/>
                </a:solidFill>
                <a:latin typeface="&quot;KG Primary Penmanship&quot;"/>
              </a:rPr>
              <a:t>Air Jordan Airlines prioritizes Sustainable Aviation Fuel to significantly reduce greenhouse gas emissions.</a:t>
            </a:r>
            <a:endParaRPr lang="en-US" sz="1100"/>
          </a:p>
        </p:txBody>
      </p:sp>
      <p:sp>
        <p:nvSpPr>
          <p:cNvPr name="TextBox 7" id="7"/>
          <p:cNvSpPr txBox="true"/>
          <p:nvPr/>
        </p:nvSpPr>
        <p:spPr>
          <a:xfrm>
            <a:off x="2781300" y="1536700"/>
            <a:ext cx="4546600" cy="431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100" b="false">
                <a:solidFill>
                  <a:srgbClr val="FFFFFF"/>
                </a:solidFill>
                <a:latin typeface="Arial"/>
              </a:rPr>
              <a:t>Investment in modern aircraft enhances fuel efficiency and minimizes environmental impact during operations.</a:t>
            </a:r>
            <a:endParaRPr lang="en-US" sz="1100"/>
          </a:p>
        </p:txBody>
      </p:sp>
      <p:sp>
        <p:nvSpPr>
          <p:cNvPr name="TextBox 8" id="8"/>
          <p:cNvSpPr txBox="true"/>
          <p:nvPr/>
        </p:nvSpPr>
        <p:spPr>
          <a:xfrm>
            <a:off x="368300" y="2616200"/>
            <a:ext cx="3670300" cy="304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4285"/>
              </a:lnSpc>
              <a:defRPr/>
            </a:pPr>
            <a:r>
              <a:rPr lang="en"/>
              <a:t/>
            </a:r>
            <a:r>
              <a:rPr lang="en-US" sz="1400" b="true">
                <a:solidFill>
                  <a:srgbClr val="FFFFFF"/>
                </a:solidFill>
                <a:latin typeface="苹方-简"/>
              </a:rPr>
              <a:t>Sustainable Fuel Adoption</a:t>
            </a:r>
            <a:endParaRPr lang="en-US" sz="1100"/>
          </a:p>
        </p:txBody>
      </p:sp>
      <p:sp>
        <p:nvSpPr>
          <p:cNvPr name="TextBox 9" id="9"/>
          <p:cNvSpPr txBox="true"/>
          <p:nvPr/>
        </p:nvSpPr>
        <p:spPr>
          <a:xfrm>
            <a:off x="6731000" y="3175000"/>
            <a:ext cx="2959100" cy="6477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50000"/>
              </a:lnSpc>
              <a:defRPr/>
            </a:pPr>
            <a:r>
              <a:rPr lang="en"/>
              <a:t/>
            </a:r>
            <a:r>
              <a:rPr lang="en-US" sz="1100" b="false">
                <a:solidFill>
                  <a:srgbClr val="FFFFFF"/>
                </a:solidFill>
                <a:latin typeface="&quot;KG Primary Penmanship&quot;"/>
              </a:rPr>
              <a:t>Initiatives support reforestation and renewable energy projects to balance flight-related carbon emissions.</a:t>
            </a:r>
            <a:endParaRPr lang="en-US" sz="1100"/>
          </a:p>
        </p:txBody>
      </p:sp>
      <p:sp>
        <p:nvSpPr>
          <p:cNvPr name="TextBox 10" id="10"/>
          <p:cNvSpPr txBox="true"/>
          <p:nvPr/>
        </p:nvSpPr>
        <p:spPr>
          <a:xfrm>
            <a:off x="6362700" y="2616200"/>
            <a:ext cx="3670300" cy="304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4285"/>
              </a:lnSpc>
              <a:defRPr/>
            </a:pPr>
            <a:r>
              <a:rPr lang="en"/>
              <a:t/>
            </a:r>
            <a:r>
              <a:rPr lang="en-US" sz="1400" b="true">
                <a:solidFill>
                  <a:srgbClr val="FFFFFF"/>
                </a:solidFill>
                <a:latin typeface="苹方-简"/>
              </a:rPr>
              <a:t>Comprehensive Carbon Offsetting</a:t>
            </a:r>
            <a:endParaRPr lang="en-US" sz="1100"/>
          </a:p>
        </p:txBody>
      </p:sp>
      <p:sp>
        <p:nvSpPr>
          <p:cNvPr name="TextBox 11" id="11"/>
          <p:cNvSpPr txBox="true"/>
          <p:nvPr/>
        </p:nvSpPr>
        <p:spPr>
          <a:xfrm>
            <a:off x="1968500" y="1181100"/>
            <a:ext cx="6197600" cy="3048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4285"/>
              </a:lnSpc>
              <a:defRPr/>
            </a:pPr>
            <a:r>
              <a:rPr lang="en"/>
              <a:t/>
            </a:r>
            <a:r>
              <a:rPr lang="en-US" sz="1400" b="true">
                <a:solidFill>
                  <a:srgbClr val="FFFFFF"/>
                </a:solidFill>
                <a:latin typeface="苹方-简"/>
              </a:rPr>
              <a:t>Fleet Efficiency Upgrades</a:t>
            </a:r>
            <a:endParaRPr lang="en-US" sz="1100"/>
          </a:p>
        </p:txBody>
      </p:sp>
      <p:sp>
        <p:nvSpPr>
          <p:cNvPr name="TextBox 12" id="12"/>
          <p:cNvSpPr txBox="true"/>
          <p:nvPr/>
        </p:nvSpPr>
        <p:spPr>
          <a:xfrm>
            <a:off x="2501900" y="190500"/>
            <a:ext cx="5346700" cy="7112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anchor="ctr" rtlCol="false" rIns="0" lIns="0" tIns="0" bIns="0"/>
          <a:lstStyle/>
          <a:p>
            <a:pPr algn="ctr" indent="0">
              <a:lnSpc>
                <a:spcPct val="112500"/>
              </a:lnSpc>
              <a:defRPr/>
            </a:pPr>
            <a:r>
              <a:rPr lang="en"/>
              <a:t/>
            </a:r>
            <a:r>
              <a:rPr lang="en-US" sz="2400" b="true">
                <a:solidFill>
                  <a:srgbClr val="FFFFFF"/>
                </a:solidFill>
                <a:latin typeface="苹方-简"/>
              </a:rPr>
              <a:t>Investment in Sustainable Aviation Practices</a:t>
            </a:r>
            <a:endParaRPr lang="en-US"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